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205" r:id="rId2"/>
    <p:sldId id="2206" r:id="rId3"/>
    <p:sldId id="2208" r:id="rId4"/>
    <p:sldId id="2207" r:id="rId5"/>
    <p:sldId id="2219" r:id="rId6"/>
    <p:sldId id="2226" r:id="rId7"/>
    <p:sldId id="2169" r:id="rId8"/>
    <p:sldId id="2170" r:id="rId9"/>
    <p:sldId id="2231" r:id="rId10"/>
  </p:sldIdLst>
  <p:sldSz cx="9144000" cy="5143500" type="screen16x9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5F27"/>
    <a:srgbClr val="3A9A98"/>
    <a:srgbClr val="143A6B"/>
    <a:srgbClr val="23619F"/>
    <a:srgbClr val="E1E9DC"/>
    <a:srgbClr val="CDD6E4"/>
    <a:srgbClr val="8E8EDE"/>
    <a:srgbClr val="00081A"/>
    <a:srgbClr val="8CAB79"/>
    <a:srgbClr val="6B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98" autoAdjust="0"/>
    <p:restoredTop sz="80078" autoAdjust="0"/>
  </p:normalViewPr>
  <p:slideViewPr>
    <p:cSldViewPr>
      <p:cViewPr varScale="1">
        <p:scale>
          <a:sx n="116" d="100"/>
          <a:sy n="116" d="100"/>
        </p:scale>
        <p:origin x="149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3134" y="-86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8F9D1474-C70C-4711-AF04-E8C1E02DA468}" type="datetimeFigureOut">
              <a:rPr lang="en-US" smtClean="0"/>
              <a:pPr/>
              <a:t>3/27/24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776C7AE-F58C-410D-A24C-D622449AD2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58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64DB847-A7C6-423F-B771-46A6092732E3}" type="datetimeFigureOut">
              <a:rPr lang="en-US"/>
              <a:pPr>
                <a:defRPr/>
              </a:pPr>
              <a:t>3/27/24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37FC56A9-71FA-49A8-A49B-73E0C4B6E0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661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THEY ARE A COUPLE OF REASONS WHY THAT HAPPENED, from very general 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FC56A9-71FA-49A8-A49B-73E0C4B6E02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8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5EA575-3527-424C-A005-428A5216F8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9EB02-20BD-4C4F-B59A-1CA3F89D91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6CB6DE-1033-4C2C-8280-139BC16F7C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" y="4866085"/>
            <a:ext cx="4572000" cy="277415"/>
          </a:xfrm>
          <a:prstGeom prst="rect">
            <a:avLst/>
          </a:prstGeom>
          <a:noFill/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200" b="1" i="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8700"/>
            <a:ext cx="8382000" cy="3371851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SzPct val="60000"/>
              <a:buFont typeface="Verdana" pitchFamily="34" charset="0"/>
              <a:buChar char="–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sz="3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F2F621-4695-46C1-8607-7F4A48817B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0101"/>
            <a:ext cx="4267200" cy="37945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800"/>
            </a:lvl1pPr>
            <a:lvl2pPr>
              <a:buSzPct val="60000"/>
              <a:buFontTx/>
              <a:buBlip>
                <a:blip r:embed="rId2"/>
              </a:buBlip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A58546F-1E4E-426D-9940-5EB4B4A74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/>
                </a:solidFill>
                <a:latin typeface="+mn-lt"/>
                <a:cs typeface="+mn-cs"/>
              </a:rPr>
              <a:t>Vu Pham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42950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257301"/>
            <a:ext cx="4040188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742950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257301"/>
            <a:ext cx="4041775" cy="333732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8392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25B14B-C98E-4C14-96E7-18DD3A29C1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8288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0F8ABFDA-DAF0-4496-8136-3108F5781C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12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E7C05FB1-C35B-4870-BC50-C1BF2D042A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02A947-F0B9-4AC8-B617-2CA04D3999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C05516-340B-459A-81CA-6701DA508F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hello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D6CB6DE-1033-4C2C-8280-139BC16F7C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66" r:id="rId3"/>
    <p:sldLayoutId id="2147483673" r:id="rId4"/>
    <p:sldLayoutId id="2147483674" r:id="rId5"/>
    <p:sldLayoutId id="2147483675" r:id="rId6"/>
    <p:sldLayoutId id="2147483676" r:id="rId7"/>
    <p:sldLayoutId id="2147483667" r:id="rId8"/>
    <p:sldLayoutId id="2147483668" r:id="rId9"/>
    <p:sldLayoutId id="2147483669" r:id="rId10"/>
    <p:sldLayoutId id="2147483670" r:id="rId11"/>
    <p:sldLayoutId id="2147483677" r:id="rId12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A6EF99E-FA6D-66AE-7DC8-85624E14FF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13085D-F656-BCED-3928-E201AF3D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DFEC3-9AF4-218F-D906-A8D1CF586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7D5AA-5F3F-B8FF-C6A6-C1824D4758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37" b="11481"/>
          <a:stretch/>
        </p:blipFill>
        <p:spPr>
          <a:xfrm>
            <a:off x="0" y="438150"/>
            <a:ext cx="9144000" cy="4482969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98CA4B72-2D5E-249B-672E-9DBC22B01D24}"/>
              </a:ext>
            </a:extLst>
          </p:cNvPr>
          <p:cNvSpPr txBox="1">
            <a:spLocks/>
          </p:cNvSpPr>
          <p:nvPr/>
        </p:nvSpPr>
        <p:spPr bwMode="auto">
          <a:xfrm>
            <a:off x="-1" y="0"/>
            <a:ext cx="9143999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2400" b="1" dirty="0">
                <a:solidFill>
                  <a:srgbClr val="3A9A98"/>
                </a:solidFill>
              </a:rPr>
              <a:t>Number of AI patents over time</a:t>
            </a:r>
            <a:endParaRPr lang="nl-NL" sz="24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8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572000" cy="57150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0" name="Title 2">
            <a:extLst>
              <a:ext uri="{FF2B5EF4-FFF2-40B4-BE49-F238E27FC236}">
                <a16:creationId xmlns:a16="http://schemas.microsoft.com/office/drawing/2014/main" id="{0054DBC4-1612-5BD0-D4AC-9032233F1A1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97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F62732A-F426-6578-5688-EEC61EF61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34" t="10000" r="25000" b="5555"/>
          <a:stretch/>
        </p:blipFill>
        <p:spPr>
          <a:xfrm>
            <a:off x="5416421" y="257369"/>
            <a:ext cx="3161522" cy="3054352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B1B4DB03-D31A-CF21-649F-5A6EDC6F7088}"/>
              </a:ext>
            </a:extLst>
          </p:cNvPr>
          <p:cNvSpPr txBox="1">
            <a:spLocks/>
          </p:cNvSpPr>
          <p:nvPr/>
        </p:nvSpPr>
        <p:spPr bwMode="auto">
          <a:xfrm>
            <a:off x="4612435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US was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79CF50-A1FD-16BF-B7BC-61BEB7C81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876300"/>
            <a:ext cx="723900" cy="4191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B344ED9C-50B0-B2B6-3834-E67B6692A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2280" cy="819150"/>
          </a:xfrm>
        </p:spPr>
        <p:txBody>
          <a:bodyPr/>
          <a:lstStyle/>
          <a:p>
            <a:endParaRPr lang="nl-NL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D1A31B6-17DB-7EAD-B5B1-53277EB6D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sp>
        <p:nvSpPr>
          <p:cNvPr id="2" name="Title 2">
            <a:extLst>
              <a:ext uri="{FF2B5EF4-FFF2-40B4-BE49-F238E27FC236}">
                <a16:creationId xmlns:a16="http://schemas.microsoft.com/office/drawing/2014/main" id="{826B4873-74C1-A031-A1B2-2148E85E7D38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37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EU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734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/>
              <a:t>YET</a:t>
            </a:r>
          </a:p>
          <a:p>
            <a:pPr algn="ctr"/>
            <a:r>
              <a:rPr lang="en-US" sz="1700" b="1" dirty="0"/>
              <a:t>Open to competition</a:t>
            </a:r>
            <a:endParaRPr lang="nl-NL" sz="1700" b="1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23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EEEF0C-4E5D-347D-94ED-58473AA58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98917"/>
            <a:ext cx="3657600" cy="23460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ADD88F-87F7-E78A-9B1E-C75D1A1E19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36" t="10000" r="25630" b="5555"/>
          <a:stretch/>
        </p:blipFill>
        <p:spPr>
          <a:xfrm>
            <a:off x="5377351" y="259576"/>
            <a:ext cx="3179011" cy="3124200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CDD721DF-4F4F-137C-F85B-3E8ECE82CB45}"/>
              </a:ext>
            </a:extLst>
          </p:cNvPr>
          <p:cNvSpPr txBox="1">
            <a:spLocks/>
          </p:cNvSpPr>
          <p:nvPr/>
        </p:nvSpPr>
        <p:spPr bwMode="auto">
          <a:xfrm>
            <a:off x="4572000" y="83840"/>
            <a:ext cx="3391678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1700" b="1" dirty="0">
                <a:solidFill>
                  <a:srgbClr val="3A9A98"/>
                </a:solidFill>
              </a:rPr>
              <a:t>EU was </a:t>
            </a:r>
            <a:r>
              <a:rPr lang="en-US" sz="1700" b="1" u="sng" dirty="0">
                <a:solidFill>
                  <a:srgbClr val="3A9A98"/>
                </a:solidFill>
              </a:rPr>
              <a:t>not</a:t>
            </a:r>
            <a:r>
              <a:rPr lang="en-US" sz="1700" b="1" dirty="0">
                <a:solidFill>
                  <a:srgbClr val="3A9A98"/>
                </a:solidFill>
              </a:rPr>
              <a:t> specialized in supporting techs</a:t>
            </a:r>
            <a:endParaRPr lang="nl-NL" sz="1700" b="1" dirty="0">
              <a:solidFill>
                <a:srgbClr val="3A9A9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C1A80-9727-95B3-6194-A1490218EC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15" y="804250"/>
            <a:ext cx="714958" cy="69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3B4CFE-36E7-D939-5CDA-9AA736E77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2869027"/>
            <a:ext cx="1828800" cy="2190633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2B024463-19A8-9B27-BB48-A49CB3D6EFB8}"/>
              </a:ext>
            </a:extLst>
          </p:cNvPr>
          <p:cNvSpPr txBox="1">
            <a:spLocks/>
          </p:cNvSpPr>
          <p:nvPr/>
        </p:nvSpPr>
        <p:spPr bwMode="auto">
          <a:xfrm>
            <a:off x="1175657" y="3257550"/>
            <a:ext cx="2057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Fragmented open digital market &amp; user data</a:t>
            </a:r>
          </a:p>
          <a:p>
            <a:pPr algn="ctr"/>
            <a:r>
              <a:rPr lang="en-US" sz="1700" b="1" u="sng" dirty="0">
                <a:solidFill>
                  <a:srgbClr val="3A9A98"/>
                </a:solidFill>
              </a:rPr>
              <a:t>YET</a:t>
            </a:r>
          </a:p>
          <a:p>
            <a:pPr algn="ctr"/>
            <a:r>
              <a:rPr lang="en-US" sz="1700" b="1" dirty="0">
                <a:solidFill>
                  <a:srgbClr val="3A9A98"/>
                </a:solidFill>
              </a:rPr>
              <a:t>Open to competition</a:t>
            </a:r>
            <a:endParaRPr lang="nl-NL" sz="1700" b="1" dirty="0">
              <a:solidFill>
                <a:srgbClr val="3A9A98"/>
              </a:solidFill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C5F27E4-97A9-E45C-EADA-58A00C095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0B4F8EDE-AAA7-C0AE-5A50-B1CB1FA50A40}"/>
              </a:ext>
            </a:extLst>
          </p:cNvPr>
          <p:cNvSpPr txBox="1">
            <a:spLocks/>
          </p:cNvSpPr>
          <p:nvPr/>
        </p:nvSpPr>
        <p:spPr bwMode="auto">
          <a:xfrm>
            <a:off x="774441" y="83839"/>
            <a:ext cx="3455437" cy="615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182880" algn="l" rtl="0" eaLnBrk="1" fontAlgn="base" hangingPunct="1">
              <a:spcBef>
                <a:spcPct val="0"/>
              </a:spcBef>
              <a:spcAft>
                <a:spcPct val="0"/>
              </a:spcAft>
              <a:defRPr sz="3200" kern="1200" baseline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/>
            <a:r>
              <a:rPr lang="en-US" sz="1700" b="1" dirty="0">
                <a:solidFill>
                  <a:srgbClr val="3A9A98"/>
                </a:solidFill>
              </a:rPr>
              <a:t>Lack of private funding/VC/pension</a:t>
            </a:r>
            <a:endParaRPr lang="nl-NL" sz="1700" b="1" dirty="0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644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32EC1C-4013-7609-BEDD-CCFEF26EE8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720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F3D1477-1161-1C39-C28E-27F749376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A9A98"/>
                </a:solidFill>
              </a:rPr>
              <a:t>The jobs at risk</a:t>
            </a:r>
            <a:endParaRPr lang="nl-NL" b="1" dirty="0">
              <a:solidFill>
                <a:srgbClr val="3A9A9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3C46BF-7ED8-CA6A-E423-A52BF6C8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08" y="1047750"/>
            <a:ext cx="5244060" cy="340488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36F496B-361A-ACA8-D227-C870B7719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370" y="1376913"/>
            <a:ext cx="3473970" cy="2446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programmers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olidFill>
                  <a:srgbClr val="3A9A98"/>
                </a:solidFill>
                <a:sym typeface="Wingdings" panose="05000000000000000000" pitchFamily="2" charset="2"/>
              </a:rPr>
              <a:t>Junior</a:t>
            </a:r>
            <a:r>
              <a:rPr lang="en-US" sz="1300" b="1" dirty="0">
                <a:sym typeface="Wingdings" panose="05000000000000000000" pitchFamily="2" charset="2"/>
              </a:rPr>
              <a:t> software developers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Advertising and content creation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Paralegals and legal assistants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Customer services agents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Accountants and Auditors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Proofreaders and Copy Markers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Web Designers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Survey Researchers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Financial Quantitative Analysts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b="1" dirty="0">
                <a:sym typeface="Wingdings" panose="05000000000000000000" pitchFamily="2" charset="2"/>
              </a:rPr>
              <a:t>Legal Secretaries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sym typeface="Wingdings" panose="05000000000000000000" pitchFamily="2" charset="2"/>
              </a:rPr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73C04F-3976-6FA2-AD46-779F05576853}"/>
              </a:ext>
            </a:extLst>
          </p:cNvPr>
          <p:cNvSpPr txBox="1"/>
          <p:nvPr/>
        </p:nvSpPr>
        <p:spPr>
          <a:xfrm>
            <a:off x="0" y="4629150"/>
            <a:ext cx="9144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dirty="0">
                <a:solidFill>
                  <a:srgbClr val="4C5F27"/>
                </a:solidFill>
              </a:rPr>
              <a:t>More: Frey &amp; Osborne (2017); </a:t>
            </a:r>
            <a:r>
              <a:rPr lang="nl-NL" sz="1500" b="1" dirty="0">
                <a:solidFill>
                  <a:srgbClr val="4C5F27"/>
                </a:solidFill>
              </a:rPr>
              <a:t>Webb (2020); </a:t>
            </a:r>
            <a:r>
              <a:rPr lang="en-US" sz="1500" b="1" dirty="0">
                <a:solidFill>
                  <a:srgbClr val="4C5F27"/>
                </a:solidFill>
              </a:rPr>
              <a:t>E</a:t>
            </a:r>
            <a:r>
              <a:rPr lang="nl-NL" sz="1500" b="1" dirty="0" err="1">
                <a:solidFill>
                  <a:srgbClr val="4C5F27"/>
                </a:solidFill>
              </a:rPr>
              <a:t>loundou</a:t>
            </a:r>
            <a:r>
              <a:rPr lang="nl-NL" sz="1500" b="1" dirty="0">
                <a:solidFill>
                  <a:srgbClr val="4C5F27"/>
                </a:solidFill>
              </a:rPr>
              <a:t> et al. (2023); </a:t>
            </a:r>
            <a:r>
              <a:rPr lang="nl-NL" sz="1500" b="1" dirty="0" err="1">
                <a:solidFill>
                  <a:srgbClr val="4C5F27"/>
                </a:solidFill>
              </a:rPr>
              <a:t>Brynjolfsson</a:t>
            </a:r>
            <a:r>
              <a:rPr lang="nl-NL" sz="1500" b="1" dirty="0">
                <a:solidFill>
                  <a:srgbClr val="4C5F27"/>
                </a:solidFill>
              </a:rPr>
              <a:t> et al. (2023)…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58D40-ACFF-5BF1-3040-3359B623FE53}"/>
              </a:ext>
            </a:extLst>
          </p:cNvPr>
          <p:cNvSpPr/>
          <p:nvPr/>
        </p:nvSpPr>
        <p:spPr>
          <a:xfrm>
            <a:off x="5531370" y="1376913"/>
            <a:ext cx="3429000" cy="2446824"/>
          </a:xfrm>
          <a:prstGeom prst="rect">
            <a:avLst/>
          </a:prstGeom>
          <a:noFill/>
          <a:ln>
            <a:solidFill>
              <a:srgbClr val="3A9A9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rgbClr val="3A9A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572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3644FB-8D16-91D7-51C1-88CEE68170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effectLst>
            <a:reflection stA="0" endPos="65000" dist="50800" dir="5400000" sy="-100000" algn="bl" rotWithShape="0"/>
          </a:effec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D72723D-16CE-3AD4-9215-06F996227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42949"/>
            <a:ext cx="7162800" cy="4148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A9CAC48-9EE9-6D47-303F-EEAD5BE37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449"/>
            <a:ext cx="8915400" cy="571500"/>
          </a:xfrm>
        </p:spPr>
        <p:txBody>
          <a:bodyPr/>
          <a:lstStyle/>
          <a:p>
            <a:r>
              <a:rPr lang="en-US" sz="2600" b="1" dirty="0">
                <a:solidFill>
                  <a:srgbClr val="3A9A98"/>
                </a:solidFill>
              </a:rPr>
              <a:t>AI concentrates in cities – not just countries</a:t>
            </a:r>
            <a:endParaRPr lang="nl-NL" sz="2600" b="1" dirty="0">
              <a:solidFill>
                <a:srgbClr val="3A9A98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AFD46-692D-C6C6-F0C3-22D5894BA009}"/>
              </a:ext>
            </a:extLst>
          </p:cNvPr>
          <p:cNvSpPr/>
          <p:nvPr/>
        </p:nvSpPr>
        <p:spPr>
          <a:xfrm>
            <a:off x="5257800" y="4752697"/>
            <a:ext cx="3581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200" dirty="0"/>
              <a:t>Balland et al. (2020) </a:t>
            </a:r>
            <a:r>
              <a:rPr lang="nl-NL" sz="1200" i="1" dirty="0"/>
              <a:t>Nature Human </a:t>
            </a:r>
            <a:r>
              <a:rPr lang="nl-NL" sz="1200" i="1" dirty="0" err="1"/>
              <a:t>Behavior</a:t>
            </a:r>
            <a:endParaRPr lang="nl-NL" sz="1200" i="1" dirty="0"/>
          </a:p>
        </p:txBody>
      </p:sp>
    </p:spTree>
    <p:extLst>
      <p:ext uri="{BB962C8B-B14F-4D97-AF65-F5344CB8AC3E}">
        <p14:creationId xmlns:p14="http://schemas.microsoft.com/office/powerpoint/2010/main" val="1491914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FC84D0B-25A5-6C42-0FFC-28E0DC4A0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8100" y="1013534"/>
            <a:ext cx="5067300" cy="29718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300" b="1" dirty="0">
                <a:solidFill>
                  <a:srgbClr val="4C5F27"/>
                </a:solidFill>
              </a:rPr>
              <a:t>Opportunity for the EU AI act to regulate products/applications and not research/foundation models. Opportunity to foster open-source AI development and increase competition/decentralization </a:t>
            </a:r>
            <a:endParaRPr lang="nl-NL" sz="2300" b="1" dirty="0">
              <a:solidFill>
                <a:srgbClr val="4C5F27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77D69C-00E8-045C-BF0B-D8811F364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32E784-51F0-D679-B7D6-48312D2AD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47750"/>
            <a:ext cx="3342162" cy="29375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994115-E6A3-6D0F-48B8-8A2A82C11417}"/>
              </a:ext>
            </a:extLst>
          </p:cNvPr>
          <p:cNvSpPr/>
          <p:nvPr/>
        </p:nvSpPr>
        <p:spPr>
          <a:xfrm>
            <a:off x="3848101" y="1047750"/>
            <a:ext cx="5147618" cy="2937584"/>
          </a:xfrm>
          <a:prstGeom prst="rect">
            <a:avLst/>
          </a:prstGeom>
          <a:noFill/>
          <a:ln>
            <a:solidFill>
              <a:srgbClr val="4C5F27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6157033"/>
      </p:ext>
    </p:extLst>
  </p:cSld>
  <p:clrMapOvr>
    <a:masterClrMapping/>
  </p:clrMapOvr>
</p:sld>
</file>

<file path=ppt/theme/theme1.xml><?xml version="1.0" encoding="utf-8"?>
<a:theme xmlns:a="http://schemas.openxmlformats.org/drawingml/2006/main" name="Beam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</Template>
  <TotalTime>0</TotalTime>
  <Words>224</Words>
  <Application>Microsoft Macintosh PowerPoint</Application>
  <PresentationFormat>On-screen Show (16:9)</PresentationFormat>
  <Paragraphs>35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Verdana</vt:lpstr>
      <vt:lpstr>Wingdings</vt:lpstr>
      <vt:lpstr>Beamer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jobs at risk</vt:lpstr>
      <vt:lpstr>AI concentrates in cities – not just countries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2014-06-04T09:43:42Z</dcterms:created>
  <dcterms:modified xsi:type="dcterms:W3CDTF">2024-03-27T14:15:23Z</dcterms:modified>
</cp:coreProperties>
</file>

<file path=docProps/thumbnail.jpeg>
</file>